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3" r:id="rId3"/>
    <p:sldId id="282" r:id="rId4"/>
    <p:sldId id="284" r:id="rId5"/>
    <p:sldId id="285" r:id="rId6"/>
    <p:sldId id="287" r:id="rId7"/>
    <p:sldId id="288" r:id="rId8"/>
    <p:sldId id="293" r:id="rId9"/>
    <p:sldId id="299" r:id="rId10"/>
    <p:sldId id="300" r:id="rId11"/>
    <p:sldId id="295" r:id="rId12"/>
    <p:sldId id="296" r:id="rId13"/>
    <p:sldId id="294" r:id="rId14"/>
    <p:sldId id="297" r:id="rId15"/>
    <p:sldId id="298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107"/>
    <a:srgbClr val="E2B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6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5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9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6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4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9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7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5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9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FAC2B-2E27-49A4-8F87-03BFF3C1D08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78346-0C15-429C-BBE9-3F86252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1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8EA83-FA93-53EF-D330-614382AE4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DFB1AD-F7F2-44F4-A632-14EC8023C697}"/>
              </a:ext>
            </a:extLst>
          </p:cNvPr>
          <p:cNvSpPr/>
          <p:nvPr/>
        </p:nvSpPr>
        <p:spPr>
          <a:xfrm>
            <a:off x="-27519" y="1447800"/>
            <a:ext cx="9109866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 THI</a:t>
            </a:r>
          </a:p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ỨNG DỤNG BÀI GIẢNG STEM</a:t>
            </a:r>
            <a:endParaRPr lang="en-US" sz="3600" b="1" cap="none" spc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3478F-CE1F-863B-DA36-28418C156B91}"/>
              </a:ext>
            </a:extLst>
          </p:cNvPr>
          <p:cNvSpPr txBox="1"/>
          <p:nvPr/>
        </p:nvSpPr>
        <p:spPr>
          <a:xfrm>
            <a:off x="1295400" y="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NHÀ BÈ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TRỰC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2385A-8383-6DB9-D028-57A95E305212}"/>
              </a:ext>
            </a:extLst>
          </p:cNvPr>
          <p:cNvSpPr txBox="1"/>
          <p:nvPr/>
        </p:nvSpPr>
        <p:spPr>
          <a:xfrm>
            <a:off x="869814" y="3071099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3</a:t>
            </a:r>
          </a:p>
          <a:p>
            <a:pPr algn="ctr"/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dạy: Hệ Mặt Trời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AA1CB-91EA-6708-98FE-95E5E8C4D663}"/>
              </a:ext>
            </a:extLst>
          </p:cNvPr>
          <p:cNvSpPr txBox="1"/>
          <p:nvPr/>
        </p:nvSpPr>
        <p:spPr>
          <a:xfrm>
            <a:off x="685800" y="521077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Lê Thị Hằng</a:t>
            </a:r>
          </a:p>
        </p:txBody>
      </p:sp>
    </p:spTree>
    <p:extLst>
      <p:ext uri="{BB962C8B-B14F-4D97-AF65-F5344CB8AC3E}">
        <p14:creationId xmlns:p14="http://schemas.microsoft.com/office/powerpoint/2010/main" val="279417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C40944-8BE2-A541-BE09-2DDD0B69DCEA}"/>
              </a:ext>
            </a:extLst>
          </p:cNvPr>
          <p:cNvSpPr/>
          <p:nvPr/>
        </p:nvSpPr>
        <p:spPr>
          <a:xfrm>
            <a:off x="2294293" y="631603"/>
            <a:ext cx="4555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MÔ HÌNH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CEC51-BDC7-4862-F1B1-38D9E991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37730"/>
            <a:ext cx="5863966" cy="392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44AB1FD-268C-8278-D581-B53FEB0B72FF}"/>
              </a:ext>
            </a:extLst>
          </p:cNvPr>
          <p:cNvGrpSpPr/>
          <p:nvPr/>
        </p:nvGrpSpPr>
        <p:grpSpPr>
          <a:xfrm>
            <a:off x="58598" y="685800"/>
            <a:ext cx="3179075" cy="5486400"/>
            <a:chOff x="2344651" y="895350"/>
            <a:chExt cx="3838152" cy="4343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88E986-3D41-1D06-2CA8-5EAE4CB1FAF1}"/>
                </a:ext>
              </a:extLst>
            </p:cNvPr>
            <p:cNvSpPr/>
            <p:nvPr/>
          </p:nvSpPr>
          <p:spPr>
            <a:xfrm>
              <a:off x="2365902" y="895350"/>
              <a:ext cx="3771900" cy="43434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A4463E-BF86-DE56-A761-B6D57E77D900}"/>
                </a:ext>
              </a:extLst>
            </p:cNvPr>
            <p:cNvSpPr/>
            <p:nvPr/>
          </p:nvSpPr>
          <p:spPr>
            <a:xfrm>
              <a:off x="2344651" y="2153338"/>
              <a:ext cx="3838152" cy="2412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Chế tạo, </a:t>
              </a:r>
            </a:p>
            <a:p>
              <a:pPr algn="ctr"/>
              <a:r>
                <a:rPr lang="en-US" sz="48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thử n</a:t>
              </a:r>
              <a:r>
                <a:rPr lang="en-US" sz="4800" b="1" cap="none" spc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ghiệm</a:t>
              </a:r>
            </a:p>
            <a:p>
              <a:pPr algn="ctr"/>
              <a:r>
                <a:rPr lang="en-US" sz="48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và đánh</a:t>
              </a:r>
            </a:p>
            <a:p>
              <a:pPr algn="ctr"/>
              <a:r>
                <a:rPr lang="en-US" sz="4800" b="1" cap="none" spc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gi</a:t>
              </a:r>
              <a:r>
                <a:rPr lang="en-US" sz="48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á</a:t>
              </a:r>
              <a:endParaRPr lang="en-US" sz="4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A7C50B-A1A0-EEE0-2BE3-F340E547DF48}"/>
              </a:ext>
            </a:extLst>
          </p:cNvPr>
          <p:cNvSpPr/>
          <p:nvPr/>
        </p:nvSpPr>
        <p:spPr>
          <a:xfrm>
            <a:off x="4207502" y="228600"/>
            <a:ext cx="4707897" cy="1828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HS sử dụng các nguyên vật liệu để tiến hành thực hiện mô hình theo bản vẽ</a:t>
            </a:r>
            <a:r>
              <a:rPr lang="en-US" sz="3200" b="0" i="1">
                <a:solidFill>
                  <a:schemeClr val="bg1"/>
                </a:solidFill>
                <a:effectLst/>
                <a:latin typeface="Gilroy-Medium"/>
              </a:rPr>
              <a:t>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8543D3-446F-FF6D-2B27-55EED038B9B2}"/>
              </a:ext>
            </a:extLst>
          </p:cNvPr>
          <p:cNvSpPr/>
          <p:nvPr/>
        </p:nvSpPr>
        <p:spPr>
          <a:xfrm>
            <a:off x="4205043" y="2499852"/>
            <a:ext cx="4707897" cy="1828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1"/>
                </a:solidFill>
                <a:latin typeface="Gilroy-Medium"/>
              </a:rPr>
              <a:t>T</a:t>
            </a:r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iến hành thử nghiệm bằng cách bật đèn pin mô tả Mặt Trời và xoay khối cầu Trái Đất.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A83522-31C8-8823-1308-352D214348E9}"/>
              </a:ext>
            </a:extLst>
          </p:cNvPr>
          <p:cNvSpPr/>
          <p:nvPr/>
        </p:nvSpPr>
        <p:spPr>
          <a:xfrm>
            <a:off x="4205043" y="4800600"/>
            <a:ext cx="4707897" cy="1828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Các nhóm học sinh đối chiếu lại với các yêu cầu của sản phẩm.</a:t>
            </a:r>
            <a:endParaRPr lang="en-US" sz="320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54779F-0549-D5BA-8A4E-096A67860368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3200400" y="1371600"/>
            <a:ext cx="1004643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EBE55C-6C15-918C-9C3F-09606A835E9B}"/>
              </a:ext>
            </a:extLst>
          </p:cNvPr>
          <p:cNvCxnSpPr>
            <a:cxnSpLocks/>
            <a:stCxn id="4" idx="6"/>
            <a:endCxn id="8" idx="1"/>
          </p:cNvCxnSpPr>
          <p:nvPr/>
        </p:nvCxnSpPr>
        <p:spPr>
          <a:xfrm flipV="1">
            <a:off x="3200400" y="3414252"/>
            <a:ext cx="1004643" cy="14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37BFDB-D532-2060-7160-784C064AB0DB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3200400" y="3429000"/>
            <a:ext cx="1004643" cy="2286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12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44AB1FD-268C-8278-D581-B53FEB0B72FF}"/>
              </a:ext>
            </a:extLst>
          </p:cNvPr>
          <p:cNvGrpSpPr/>
          <p:nvPr/>
        </p:nvGrpSpPr>
        <p:grpSpPr>
          <a:xfrm>
            <a:off x="76199" y="685800"/>
            <a:ext cx="3124199" cy="5486400"/>
            <a:chOff x="2365902" y="895350"/>
            <a:chExt cx="3771900" cy="4343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88E986-3D41-1D06-2CA8-5EAE4CB1FAF1}"/>
                </a:ext>
              </a:extLst>
            </p:cNvPr>
            <p:cNvSpPr/>
            <p:nvPr/>
          </p:nvSpPr>
          <p:spPr>
            <a:xfrm>
              <a:off x="2365902" y="895350"/>
              <a:ext cx="3771900" cy="43434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A4463E-BF86-DE56-A761-B6D57E77D900}"/>
                </a:ext>
              </a:extLst>
            </p:cNvPr>
            <p:cNvSpPr/>
            <p:nvPr/>
          </p:nvSpPr>
          <p:spPr>
            <a:xfrm>
              <a:off x="2484964" y="2153338"/>
              <a:ext cx="3557528" cy="18274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i="0">
                  <a:solidFill>
                    <a:srgbClr val="FFFF00"/>
                  </a:solidFill>
                  <a:effectLst/>
                  <a:latin typeface="Gilroy-Bold"/>
                </a:rPr>
                <a:t>Chia sẻ,</a:t>
              </a:r>
            </a:p>
            <a:p>
              <a:pPr algn="ctr"/>
              <a:r>
                <a:rPr lang="en-US" sz="4800" b="0" i="0">
                  <a:solidFill>
                    <a:srgbClr val="FFFF00"/>
                  </a:solidFill>
                  <a:effectLst/>
                  <a:latin typeface="Gilroy-Bold"/>
                </a:rPr>
                <a:t> thảo luận,</a:t>
              </a:r>
            </a:p>
            <a:p>
              <a:pPr algn="ctr"/>
              <a:r>
                <a:rPr lang="en-US" sz="4800" b="0" i="0">
                  <a:solidFill>
                    <a:srgbClr val="FFFF00"/>
                  </a:solidFill>
                  <a:effectLst/>
                  <a:latin typeface="Gilroy-Bold"/>
                </a:rPr>
                <a:t> điều chỉnh</a:t>
              </a:r>
              <a:endParaRPr lang="en-US" sz="4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A7C50B-A1A0-EEE0-2BE3-F340E547DF48}"/>
              </a:ext>
            </a:extLst>
          </p:cNvPr>
          <p:cNvSpPr/>
          <p:nvPr/>
        </p:nvSpPr>
        <p:spPr>
          <a:xfrm>
            <a:off x="4207502" y="228600"/>
            <a:ext cx="4707897" cy="1828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0" i="0">
                <a:solidFill>
                  <a:srgbClr val="003F7D"/>
                </a:solidFill>
                <a:effectLst/>
                <a:latin typeface="Gilroy-Medium"/>
              </a:rPr>
              <a:t>Các nhóm trưng bày sản phẩm</a:t>
            </a:r>
            <a:r>
              <a:rPr lang="en-US" sz="3200" b="0" i="0">
                <a:solidFill>
                  <a:srgbClr val="003F7D"/>
                </a:solidFill>
                <a:effectLst/>
                <a:latin typeface="Gilroy-Medium"/>
              </a:rPr>
              <a:t>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8543D3-446F-FF6D-2B27-55EED038B9B2}"/>
              </a:ext>
            </a:extLst>
          </p:cNvPr>
          <p:cNvSpPr/>
          <p:nvPr/>
        </p:nvSpPr>
        <p:spPr>
          <a:xfrm>
            <a:off x="4205043" y="2499852"/>
            <a:ext cx="4707897" cy="1828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3F7D"/>
                </a:solidFill>
                <a:latin typeface="Gilroy-Medium"/>
              </a:rPr>
              <a:t>C</a:t>
            </a:r>
            <a:r>
              <a:rPr lang="en-US" sz="3200" b="0" i="0">
                <a:solidFill>
                  <a:srgbClr val="003F7D"/>
                </a:solidFill>
                <a:effectLst/>
                <a:latin typeface="Gilroy-Medium"/>
              </a:rPr>
              <a:t>ác nhóm khác lắng nghe và nhận xét kết quả của nhóm bạn.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A83522-31C8-8823-1308-352D214348E9}"/>
              </a:ext>
            </a:extLst>
          </p:cNvPr>
          <p:cNvSpPr/>
          <p:nvPr/>
        </p:nvSpPr>
        <p:spPr>
          <a:xfrm>
            <a:off x="4205043" y="4800600"/>
            <a:ext cx="4707897" cy="1828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Giáo viên tổng hợp kết quả đánh giá, nhận xét.</a:t>
            </a:r>
            <a:endParaRPr lang="en-US" sz="320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54779F-0549-D5BA-8A4E-096A67860368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3200400" y="1371600"/>
            <a:ext cx="1004643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EBE55C-6C15-918C-9C3F-09606A835E9B}"/>
              </a:ext>
            </a:extLst>
          </p:cNvPr>
          <p:cNvCxnSpPr>
            <a:cxnSpLocks/>
            <a:stCxn id="4" idx="6"/>
            <a:endCxn id="8" idx="1"/>
          </p:cNvCxnSpPr>
          <p:nvPr/>
        </p:nvCxnSpPr>
        <p:spPr>
          <a:xfrm flipV="1">
            <a:off x="3200400" y="3414252"/>
            <a:ext cx="1004643" cy="14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37BFDB-D532-2060-7160-784C064AB0DB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3200400" y="3429000"/>
            <a:ext cx="1004643" cy="2286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2AF1B3-D6FE-6DFF-76AF-D21B22A4098F}"/>
              </a:ext>
            </a:extLst>
          </p:cNvPr>
          <p:cNvSpPr/>
          <p:nvPr/>
        </p:nvSpPr>
        <p:spPr>
          <a:xfrm>
            <a:off x="-1026" y="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PHỤ LỤC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B3B7BE-8CB6-EA2E-77A2-BAABE74BC7C7}"/>
              </a:ext>
            </a:extLst>
          </p:cNvPr>
          <p:cNvSpPr/>
          <p:nvPr/>
        </p:nvSpPr>
        <p:spPr>
          <a:xfrm>
            <a:off x="9832" y="68580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Phiếu học tập – Phác thảo mô hình </a:t>
            </a:r>
            <a:r>
              <a:rPr lang="en-US" sz="4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“Ng</a:t>
            </a:r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ày và đêm”</a:t>
            </a:r>
            <a:endParaRPr lang="en-US" sz="4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6A9F9-76B2-C4B4-6B08-F7F7EF05A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2350"/>
            <a:ext cx="8839200" cy="47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4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75E95C-A29E-2DC6-BA6D-0FED0B7C04E8}"/>
              </a:ext>
            </a:extLst>
          </p:cNvPr>
          <p:cNvSpPr/>
          <p:nvPr/>
        </p:nvSpPr>
        <p:spPr>
          <a:xfrm>
            <a:off x="-1026" y="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PHỤ LỤC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15B91-8CC4-C4A7-CC3A-095F9E200E1F}"/>
              </a:ext>
            </a:extLst>
          </p:cNvPr>
          <p:cNvSpPr/>
          <p:nvPr/>
        </p:nvSpPr>
        <p:spPr>
          <a:xfrm>
            <a:off x="76200" y="83820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Phiếu hỗ trợ vẽ hình mô tả</a:t>
            </a:r>
            <a:endParaRPr lang="en-US" sz="4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0CCE1-FC1C-B103-7075-E650EAFC9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9" y="1828800"/>
            <a:ext cx="8413209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4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C33BB2-AA7C-9D17-D270-5C75FA1DF567}"/>
              </a:ext>
            </a:extLst>
          </p:cNvPr>
          <p:cNvSpPr/>
          <p:nvPr/>
        </p:nvSpPr>
        <p:spPr>
          <a:xfrm>
            <a:off x="-1026" y="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PHỤ LỤC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213EF2-24D2-61E9-C7DB-64BE0C9516B0}"/>
              </a:ext>
            </a:extLst>
          </p:cNvPr>
          <p:cNvSpPr/>
          <p:nvPr/>
        </p:nvSpPr>
        <p:spPr>
          <a:xfrm>
            <a:off x="76200" y="83820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Phiếu đánh giá</a:t>
            </a:r>
            <a:endParaRPr lang="en-US" sz="4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1DC5E-1441-0710-6982-40E78EAF7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" y="1676400"/>
            <a:ext cx="906882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8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3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10D38-DEBF-931C-63B3-32B2C7A9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3A843F-2A66-CD22-4558-499A041D011F}"/>
              </a:ext>
            </a:extLst>
          </p:cNvPr>
          <p:cNvSpPr/>
          <p:nvPr/>
        </p:nvSpPr>
        <p:spPr>
          <a:xfrm>
            <a:off x="52688" y="1258124"/>
            <a:ext cx="867346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“Nghe nhạc đoán </a:t>
            </a:r>
          </a:p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thời gian trong ngày”</a:t>
            </a:r>
            <a:endParaRPr lang="en-US" sz="60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F9C38-2F6F-07D5-6947-737C0113797F}"/>
              </a:ext>
            </a:extLst>
          </p:cNvPr>
          <p:cNvSpPr/>
          <p:nvPr/>
        </p:nvSpPr>
        <p:spPr>
          <a:xfrm>
            <a:off x="228600" y="3282310"/>
            <a:ext cx="903170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Câu 1: Kể tên hoạt động của con người?</a:t>
            </a:r>
          </a:p>
          <a:p>
            <a:r>
              <a:rPr lang="en-US" sz="4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Câu 2: Hoạt động đó diễn ra vào ban ngày</a:t>
            </a:r>
          </a:p>
          <a:p>
            <a:r>
              <a:rPr lang="en-US" sz="4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hay ban đêm?</a:t>
            </a:r>
          </a:p>
          <a:p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Câu 3: Tại sao lại có hiện tượng ngày và </a:t>
            </a:r>
          </a:p>
          <a:p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đêm</a:t>
            </a:r>
            <a:endParaRPr lang="en-US" sz="40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US" sz="40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02E0C0-D8EB-A71B-7274-F0CE6BC8A57F}"/>
              </a:ext>
            </a:extLst>
          </p:cNvPr>
          <p:cNvSpPr/>
          <p:nvPr/>
        </p:nvSpPr>
        <p:spPr>
          <a:xfrm>
            <a:off x="-1026" y="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810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4DDE8-0009-2184-5D2F-D38BCEBF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9A945F-E471-2753-3067-F31AFD074024}"/>
              </a:ext>
            </a:extLst>
          </p:cNvPr>
          <p:cNvSpPr/>
          <p:nvPr/>
        </p:nvSpPr>
        <p:spPr>
          <a:xfrm>
            <a:off x="-1026" y="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 THÀNH KIẾN THỨC MỚI</a:t>
            </a:r>
          </a:p>
        </p:txBody>
      </p:sp>
      <p:pic>
        <p:nvPicPr>
          <p:cNvPr id="2" name="Trái đất và các chuyển động - [BINGCLASS.COM] 00_00_01-00_01_58">
            <a:hlinkClick r:id="" action="ppaction://media"/>
            <a:extLst>
              <a:ext uri="{FF2B5EF4-FFF2-40B4-BE49-F238E27FC236}">
                <a16:creationId xmlns:a16="http://schemas.microsoft.com/office/drawing/2014/main" id="{4AC5F824-F8EE-EB53-D6AC-B4C637F5F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49313"/>
            <a:ext cx="9144000" cy="60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92A767-31D7-6A50-BB35-21A044513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1D52E4-59B3-CB20-7560-23211ADB3D8D}"/>
              </a:ext>
            </a:extLst>
          </p:cNvPr>
          <p:cNvSpPr/>
          <p:nvPr/>
        </p:nvSpPr>
        <p:spPr>
          <a:xfrm>
            <a:off x="-35254" y="190932"/>
            <a:ext cx="92145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0">
                <a:solidFill>
                  <a:srgbClr val="003F7D"/>
                </a:solidFill>
                <a:effectLst/>
                <a:latin typeface="Gilroy-Medium"/>
              </a:rPr>
              <a:t>1. </a:t>
            </a:r>
            <a:r>
              <a:rPr lang="vi-VN" sz="5400" b="0" i="0">
                <a:solidFill>
                  <a:srgbClr val="003F7D"/>
                </a:solidFill>
                <a:effectLst/>
                <a:latin typeface="Gilroy-Medium"/>
              </a:rPr>
              <a:t>Trái Đất chuyển động như thế</a:t>
            </a:r>
            <a:endParaRPr lang="en-US" sz="5400" b="0" i="0">
              <a:solidFill>
                <a:srgbClr val="003F7D"/>
              </a:solidFill>
              <a:effectLst/>
              <a:latin typeface="Gilroy-Medium"/>
            </a:endParaRPr>
          </a:p>
          <a:p>
            <a:r>
              <a:rPr lang="vi-VN" sz="5400" b="0" i="0">
                <a:solidFill>
                  <a:srgbClr val="003F7D"/>
                </a:solidFill>
                <a:effectLst/>
                <a:latin typeface="Gilroy-Medium"/>
              </a:rPr>
              <a:t> nào trong hệ Mặt Trời?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6EED9-5F53-E2CC-8D40-E7A6D0793383}"/>
              </a:ext>
            </a:extLst>
          </p:cNvPr>
          <p:cNvSpPr/>
          <p:nvPr/>
        </p:nvSpPr>
        <p:spPr>
          <a:xfrm>
            <a:off x="424543" y="2139437"/>
            <a:ext cx="6726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5400" b="0" i="0">
                <a:solidFill>
                  <a:srgbClr val="00B050"/>
                </a:solidFill>
                <a:effectLst/>
                <a:latin typeface="Gilroy-Medium"/>
              </a:rPr>
              <a:t>A. Không chuyển động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096748-5DF2-B93C-4E75-C6A6756D544C}"/>
              </a:ext>
            </a:extLst>
          </p:cNvPr>
          <p:cNvSpPr/>
          <p:nvPr/>
        </p:nvSpPr>
        <p:spPr>
          <a:xfrm>
            <a:off x="424543" y="3016634"/>
            <a:ext cx="709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5400" b="0" i="0">
                <a:solidFill>
                  <a:srgbClr val="00B050"/>
                </a:solidFill>
                <a:effectLst/>
                <a:latin typeface="Gilroy-Medium"/>
              </a:rPr>
              <a:t>B. Quay quanh Mặt Trời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650C49-6C35-E908-0A48-6133252AFE98}"/>
              </a:ext>
            </a:extLst>
          </p:cNvPr>
          <p:cNvSpPr/>
          <p:nvPr/>
        </p:nvSpPr>
        <p:spPr>
          <a:xfrm>
            <a:off x="424543" y="3969603"/>
            <a:ext cx="852707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5400" b="0" i="0">
                <a:solidFill>
                  <a:srgbClr val="00B050"/>
                </a:solidFill>
                <a:effectLst/>
                <a:latin typeface="Gilroy-Medium"/>
              </a:rPr>
              <a:t>C. Vừa quay xung quanh Mặt</a:t>
            </a:r>
          </a:p>
          <a:p>
            <a:pPr algn="l"/>
            <a:r>
              <a:rPr lang="en-US" sz="5400" b="0" i="0">
                <a:solidFill>
                  <a:srgbClr val="00B050"/>
                </a:solidFill>
                <a:effectLst/>
                <a:latin typeface="Gilroy-Medium"/>
              </a:rPr>
              <a:t>Trời, vừa tự quay quanh mình</a:t>
            </a:r>
          </a:p>
          <a:p>
            <a:pPr algn="l"/>
            <a:r>
              <a:rPr lang="en-US" sz="5400" b="0" i="0">
                <a:solidFill>
                  <a:srgbClr val="00B050"/>
                </a:solidFill>
                <a:effectLst/>
                <a:latin typeface="Gilroy-Medium"/>
              </a:rPr>
              <a:t>nó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60FD45-6DF0-EDAD-2A76-085F5B23D175}"/>
              </a:ext>
            </a:extLst>
          </p:cNvPr>
          <p:cNvSpPr/>
          <p:nvPr/>
        </p:nvSpPr>
        <p:spPr>
          <a:xfrm>
            <a:off x="306184" y="4038600"/>
            <a:ext cx="760616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160FE-FE2A-517F-2B09-863A5FCB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C8710D-5454-1475-EEBE-BCC9D7395849}"/>
              </a:ext>
            </a:extLst>
          </p:cNvPr>
          <p:cNvSpPr/>
          <p:nvPr/>
        </p:nvSpPr>
        <p:spPr>
          <a:xfrm>
            <a:off x="264634" y="914400"/>
            <a:ext cx="90406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i="0">
                <a:solidFill>
                  <a:srgbClr val="003F7D"/>
                </a:solidFill>
                <a:effectLst/>
                <a:latin typeface="Gilroy-Medium"/>
              </a:rPr>
              <a:t>2. </a:t>
            </a:r>
            <a:r>
              <a:rPr lang="vi-VN" sz="5400" b="0" i="0">
                <a:solidFill>
                  <a:srgbClr val="003F7D"/>
                </a:solidFill>
                <a:effectLst/>
                <a:latin typeface="Gilroy-Medium"/>
              </a:rPr>
              <a:t>Trái Đất </a:t>
            </a:r>
            <a:r>
              <a:rPr lang="en-US" sz="5400" b="0" i="0">
                <a:solidFill>
                  <a:srgbClr val="003F7D"/>
                </a:solidFill>
                <a:effectLst/>
                <a:latin typeface="Gilroy-Medium"/>
              </a:rPr>
              <a:t>quay quanh </a:t>
            </a:r>
            <a:r>
              <a:rPr lang="vi-VN" sz="5400" b="0" i="0">
                <a:solidFill>
                  <a:srgbClr val="003F7D"/>
                </a:solidFill>
                <a:effectLst/>
                <a:latin typeface="Gilroy-Medium"/>
              </a:rPr>
              <a:t>Mặt Trời</a:t>
            </a:r>
            <a:endParaRPr lang="en-US" sz="5400">
              <a:solidFill>
                <a:srgbClr val="003F7D"/>
              </a:solidFill>
              <a:latin typeface="Gilroy-Medium"/>
            </a:endParaRPr>
          </a:p>
          <a:p>
            <a:r>
              <a:rPr lang="en-US" sz="5400">
                <a:solidFill>
                  <a:srgbClr val="003F7D"/>
                </a:solidFill>
                <a:latin typeface="Gilroy-Medium"/>
              </a:rPr>
              <a:t>t</a:t>
            </a:r>
            <a:r>
              <a:rPr lang="en-US" sz="5400" b="0" i="0">
                <a:solidFill>
                  <a:srgbClr val="003F7D"/>
                </a:solidFill>
                <a:effectLst/>
                <a:latin typeface="Gilroy-Medium"/>
              </a:rPr>
              <a:t>heo chiều nào</a:t>
            </a:r>
            <a:r>
              <a:rPr lang="vi-VN" sz="5400" b="0" i="0">
                <a:solidFill>
                  <a:srgbClr val="003F7D"/>
                </a:solidFill>
                <a:effectLst/>
                <a:latin typeface="Gilroy-Medium"/>
              </a:rPr>
              <a:t>?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9114D-BEE0-5277-609B-E52AA2A69FC5}"/>
              </a:ext>
            </a:extLst>
          </p:cNvPr>
          <p:cNvSpPr/>
          <p:nvPr/>
        </p:nvSpPr>
        <p:spPr>
          <a:xfrm>
            <a:off x="264634" y="3448665"/>
            <a:ext cx="86956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>
                <a:solidFill>
                  <a:srgbClr val="003F7D"/>
                </a:solidFill>
                <a:latin typeface="Gilroy-Medium"/>
              </a:rPr>
              <a:t>3</a:t>
            </a:r>
            <a:r>
              <a:rPr lang="en-US" sz="5400">
                <a:solidFill>
                  <a:srgbClr val="003F7D"/>
                </a:solidFill>
                <a:effectLst/>
                <a:latin typeface="Gilroy-Medium"/>
              </a:rPr>
              <a:t>. Thời gian để Trái Đất quay</a:t>
            </a:r>
          </a:p>
          <a:p>
            <a:r>
              <a:rPr lang="en-US" sz="5400">
                <a:solidFill>
                  <a:srgbClr val="003F7D"/>
                </a:solidFill>
                <a:effectLst/>
                <a:latin typeface="Gilroy-Medium"/>
              </a:rPr>
              <a:t>hết một vòng quanh Mặt Trời</a:t>
            </a:r>
          </a:p>
          <a:p>
            <a:r>
              <a:rPr lang="en-US" sz="5400">
                <a:solidFill>
                  <a:srgbClr val="003F7D"/>
                </a:solidFill>
                <a:effectLst/>
                <a:latin typeface="Gilroy-Medium"/>
              </a:rPr>
              <a:t>là bao lâu</a:t>
            </a:r>
            <a:r>
              <a:rPr lang="vi-VN" sz="5400">
                <a:solidFill>
                  <a:srgbClr val="003F7D"/>
                </a:solidFill>
                <a:effectLst/>
                <a:latin typeface="Gilroy-Medium"/>
              </a:rPr>
              <a:t>?</a:t>
            </a:r>
            <a:endParaRPr lang="en-US" sz="5400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lroy-Medium"/>
            </a:endParaRPr>
          </a:p>
        </p:txBody>
      </p:sp>
    </p:spTree>
    <p:extLst>
      <p:ext uri="{BB962C8B-B14F-4D97-AF65-F5344CB8AC3E}">
        <p14:creationId xmlns:p14="http://schemas.microsoft.com/office/powerpoint/2010/main" val="3370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D5DA4-EDFD-BA23-0E30-16442458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9DE5C-26AF-708B-F4D9-790C33F67182}"/>
              </a:ext>
            </a:extLst>
          </p:cNvPr>
          <p:cNvSpPr/>
          <p:nvPr/>
        </p:nvSpPr>
        <p:spPr>
          <a:xfrm>
            <a:off x="0" y="22123"/>
            <a:ext cx="926734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i="0">
                <a:solidFill>
                  <a:srgbClr val="003F7D"/>
                </a:solidFill>
                <a:effectLst/>
                <a:latin typeface="Gilroy-Medium"/>
              </a:rPr>
              <a:t>4. Trong hình sau, phần nào của</a:t>
            </a:r>
          </a:p>
          <a:p>
            <a:r>
              <a:rPr lang="en-US" sz="5400">
                <a:solidFill>
                  <a:srgbClr val="003F7D"/>
                </a:solidFill>
                <a:latin typeface="Gilroy-Medium"/>
              </a:rPr>
              <a:t>Trái Đất là ban ngày và phần nào</a:t>
            </a:r>
          </a:p>
          <a:p>
            <a:r>
              <a:rPr lang="en-US" sz="5400">
                <a:solidFill>
                  <a:srgbClr val="003F7D"/>
                </a:solidFill>
                <a:latin typeface="Gilroy-Medium"/>
              </a:rPr>
              <a:t>là ban đêm</a:t>
            </a:r>
            <a:r>
              <a:rPr lang="vi-VN" sz="5400" b="0" i="0">
                <a:solidFill>
                  <a:srgbClr val="003F7D"/>
                </a:solidFill>
                <a:effectLst/>
                <a:latin typeface="Gilroy-Medium"/>
              </a:rPr>
              <a:t>?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DA95D-9561-F927-01B4-9806CA9E5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8" y="2743200"/>
            <a:ext cx="7376463" cy="36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BF079-5306-8B0F-11DF-7691684CA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D8119-61C4-479D-23DC-E8DAB81CEDE9}"/>
              </a:ext>
            </a:extLst>
          </p:cNvPr>
          <p:cNvSpPr/>
          <p:nvPr/>
        </p:nvSpPr>
        <p:spPr>
          <a:xfrm>
            <a:off x="-1026" y="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VÀ VẬN DỤNG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703C7-73A9-F425-114E-813B3CF17621}"/>
              </a:ext>
            </a:extLst>
          </p:cNvPr>
          <p:cNvSpPr/>
          <p:nvPr/>
        </p:nvSpPr>
        <p:spPr>
          <a:xfrm>
            <a:off x="990600" y="2136338"/>
            <a:ext cx="555363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THẢO LUẬN </a:t>
            </a:r>
          </a:p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ĐỀ XUẤT Ý TƯỞNG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</a:t>
            </a:r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ÀM MÔ HÌNH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22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44AB1FD-268C-8278-D581-B53FEB0B72FF}"/>
              </a:ext>
            </a:extLst>
          </p:cNvPr>
          <p:cNvGrpSpPr/>
          <p:nvPr/>
        </p:nvGrpSpPr>
        <p:grpSpPr>
          <a:xfrm>
            <a:off x="76200" y="685800"/>
            <a:ext cx="3124200" cy="5486400"/>
            <a:chOff x="2365902" y="895350"/>
            <a:chExt cx="3771900" cy="4343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88E986-3D41-1D06-2CA8-5EAE4CB1FAF1}"/>
                </a:ext>
              </a:extLst>
            </p:cNvPr>
            <p:cNvSpPr/>
            <p:nvPr/>
          </p:nvSpPr>
          <p:spPr>
            <a:xfrm>
              <a:off x="2365902" y="895350"/>
              <a:ext cx="3771900" cy="43434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A4463E-BF86-DE56-A761-B6D57E77D900}"/>
                </a:ext>
              </a:extLst>
            </p:cNvPr>
            <p:cNvSpPr/>
            <p:nvPr/>
          </p:nvSpPr>
          <p:spPr>
            <a:xfrm>
              <a:off x="2530400" y="2153338"/>
              <a:ext cx="3466646" cy="18274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Đề xuất và</a:t>
              </a:r>
            </a:p>
            <a:p>
              <a:pPr algn="ctr"/>
              <a:r>
                <a:rPr lang="en-US" sz="48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lựa chọn</a:t>
              </a:r>
            </a:p>
            <a:p>
              <a:pPr algn="ctr"/>
              <a:r>
                <a:rPr lang="en-US" sz="48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giải pháp</a:t>
              </a:r>
              <a:endParaRPr lang="en-US" sz="4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A7C50B-A1A0-EEE0-2BE3-F340E547DF48}"/>
              </a:ext>
            </a:extLst>
          </p:cNvPr>
          <p:cNvSpPr/>
          <p:nvPr/>
        </p:nvSpPr>
        <p:spPr>
          <a:xfrm>
            <a:off x="4207502" y="228600"/>
            <a:ext cx="4707897" cy="1828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1"/>
                </a:solidFill>
                <a:latin typeface="Gilroy-Medium"/>
              </a:rPr>
              <a:t>T</a:t>
            </a:r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hực hiện vẽ hình mô tả các bộ phận cho mô hình </a:t>
            </a:r>
            <a:r>
              <a:rPr lang="en-US" sz="3200" b="0" i="1">
                <a:solidFill>
                  <a:schemeClr val="bg1"/>
                </a:solidFill>
                <a:effectLst/>
                <a:latin typeface="Gilroy-Medium"/>
              </a:rPr>
              <a:t>Ngày và đêm.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8543D3-446F-FF6D-2B27-55EED038B9B2}"/>
              </a:ext>
            </a:extLst>
          </p:cNvPr>
          <p:cNvSpPr/>
          <p:nvPr/>
        </p:nvSpPr>
        <p:spPr>
          <a:xfrm>
            <a:off x="4205043" y="2499852"/>
            <a:ext cx="4707897" cy="1828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1"/>
                </a:solidFill>
                <a:latin typeface="Gilroy-Medium"/>
              </a:rPr>
              <a:t>G</a:t>
            </a:r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hi chú các nguyên vật liệu cần sử dụng.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A83522-31C8-8823-1308-352D214348E9}"/>
              </a:ext>
            </a:extLst>
          </p:cNvPr>
          <p:cNvSpPr/>
          <p:nvPr/>
        </p:nvSpPr>
        <p:spPr>
          <a:xfrm>
            <a:off x="4205043" y="4800600"/>
            <a:ext cx="4707897" cy="1828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Đ</a:t>
            </a:r>
            <a:r>
              <a:rPr lang="vi-VN" sz="3200" b="0" i="0">
                <a:solidFill>
                  <a:schemeClr val="bg1"/>
                </a:solidFill>
                <a:effectLst/>
                <a:latin typeface="Gilroy-Medium"/>
              </a:rPr>
              <a:t>ề xuất các bước thực hiện làm sản phẩm vào phiếu học tập</a:t>
            </a:r>
            <a:r>
              <a:rPr lang="en-US" sz="3200" b="0" i="0">
                <a:solidFill>
                  <a:schemeClr val="bg1"/>
                </a:solidFill>
                <a:effectLst/>
                <a:latin typeface="Gilroy-Medium"/>
              </a:rPr>
              <a:t>.</a:t>
            </a:r>
            <a:endParaRPr lang="en-US" sz="320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54779F-0549-D5BA-8A4E-096A67860368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3200400" y="1371600"/>
            <a:ext cx="1004643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EBE55C-6C15-918C-9C3F-09606A835E9B}"/>
              </a:ext>
            </a:extLst>
          </p:cNvPr>
          <p:cNvCxnSpPr>
            <a:cxnSpLocks/>
            <a:stCxn id="4" idx="6"/>
            <a:endCxn id="8" idx="1"/>
          </p:cNvCxnSpPr>
          <p:nvPr/>
        </p:nvCxnSpPr>
        <p:spPr>
          <a:xfrm flipV="1">
            <a:off x="3200400" y="3414252"/>
            <a:ext cx="1004643" cy="14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37BFDB-D532-2060-7160-784C064AB0DB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3200400" y="3429000"/>
            <a:ext cx="1004643" cy="2286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6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16398-61B3-2FA7-1091-7A2BD8F65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543800" cy="579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63063D-13BC-8293-3822-11AE351BBA7C}"/>
              </a:ext>
            </a:extLst>
          </p:cNvPr>
          <p:cNvSpPr/>
          <p:nvPr/>
        </p:nvSpPr>
        <p:spPr>
          <a:xfrm>
            <a:off x="-1026" y="0"/>
            <a:ext cx="9144000" cy="838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 liệu – dụng cụ</a:t>
            </a:r>
          </a:p>
        </p:txBody>
      </p:sp>
    </p:spTree>
    <p:extLst>
      <p:ext uri="{BB962C8B-B14F-4D97-AF65-F5344CB8AC3E}">
        <p14:creationId xmlns:p14="http://schemas.microsoft.com/office/powerpoint/2010/main" val="3601175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392</Words>
  <Application>Microsoft Office PowerPoint</Application>
  <PresentationFormat>On-screen Show (4:3)</PresentationFormat>
  <Paragraphs>62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Gilroy-Bold</vt:lpstr>
      <vt:lpstr>Gilroy-Medium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Bình Nguyễn</dc:creator>
  <cp:lastModifiedBy>LE HANG</cp:lastModifiedBy>
  <cp:revision>50</cp:revision>
  <dcterms:created xsi:type="dcterms:W3CDTF">2022-03-30T00:50:46Z</dcterms:created>
  <dcterms:modified xsi:type="dcterms:W3CDTF">2023-06-26T01:21:40Z</dcterms:modified>
</cp:coreProperties>
</file>